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63" r:id="rId5"/>
    <p:sldId id="264" r:id="rId6"/>
    <p:sldId id="258" r:id="rId7"/>
    <p:sldId id="259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>
                <a:lumMod val="85000"/>
              </a:schemeClr>
            </a:gs>
            <a:gs pos="0">
              <a:schemeClr val="bg1">
                <a:lumMod val="85000"/>
              </a:schemeClr>
            </a:gs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26D62-2B9A-460A-91CA-87C52D44FAC9}" type="datetimeFigureOut">
              <a:rPr lang="en-US" smtClean="0"/>
              <a:pPr/>
              <a:t>2/2/2015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D6599-B403-44DF-A7DE-6D2F192AAC7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ga.mo.gov/InternetDownloads/Local%20Worksheet%202015.pdf" TargetMode="External"/><Relationship Id="rId2" Type="http://schemas.openxmlformats.org/officeDocument/2006/relationships/hyperlink" Target="http://www.legislativeoversight.mo.gov/LegOvrHomePag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Jeani.Hancock@lr.mo.gov" TargetMode="External"/><Relationship Id="rId2" Type="http://schemas.openxmlformats.org/officeDocument/2006/relationships/hyperlink" Target="mailto:Mickey.Wilson@lr.mo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1"/>
            <a:ext cx="7772400" cy="1543050"/>
          </a:xfrm>
        </p:spPr>
        <p:txBody>
          <a:bodyPr>
            <a:normAutofit/>
          </a:bodyPr>
          <a:lstStyle/>
          <a:p>
            <a:r>
              <a:rPr lang="en-US" u="sng" dirty="0" smtClean="0">
                <a:latin typeface="Book Antiqua" panose="02040602050305030304" pitchFamily="18" charset="0"/>
              </a:rPr>
              <a:t>Fiscal Note Overview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COPHE Webinar</a:t>
            </a:r>
          </a:p>
          <a:p>
            <a:r>
              <a:rPr lang="en-US" dirty="0" smtClean="0">
                <a:solidFill>
                  <a:schemeClr val="tx1"/>
                </a:solidFill>
                <a:latin typeface="Book Antiqua" panose="02040602050305030304" pitchFamily="18" charset="0"/>
              </a:rPr>
              <a:t>February 2, 2015</a:t>
            </a:r>
            <a:endParaRPr lang="en-US" dirty="0">
              <a:solidFill>
                <a:schemeClr val="tx1"/>
              </a:solidFill>
              <a:latin typeface="Book Antiqua" panose="02040602050305030304" pitchFamily="18" charset="0"/>
            </a:endParaRPr>
          </a:p>
        </p:txBody>
      </p:sp>
      <p:pic>
        <p:nvPicPr>
          <p:cNvPr id="1026" name="Picture 2" descr="COPHE LOGO 3 Y32MGIcr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5638800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Why do they have fiscal notes?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endParaRPr lang="en-US" sz="1600" dirty="0"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latin typeface="Book Antiqua" panose="02040602050305030304" pitchFamily="18" charset="0"/>
              </a:rPr>
              <a:t>Estimate the costs/revenues associated with new legislation</a:t>
            </a:r>
          </a:p>
          <a:p>
            <a:pPr>
              <a:spcBef>
                <a:spcPts val="0"/>
              </a:spcBef>
            </a:pPr>
            <a:endParaRPr lang="en-US" sz="2600" u="sng" dirty="0"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endParaRPr lang="en-US" sz="2600" u="sng" dirty="0" smtClean="0"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endParaRPr lang="en-US" sz="2600" u="sng" dirty="0" smtClean="0">
              <a:latin typeface="Book Antiqua" panose="02040602050305030304" pitchFamily="18" charset="0"/>
            </a:endParaRPr>
          </a:p>
          <a:p>
            <a:pPr>
              <a:spcBef>
                <a:spcPts val="0"/>
              </a:spcBef>
            </a:pPr>
            <a:r>
              <a:rPr lang="en-US" sz="2600" dirty="0" smtClean="0">
                <a:latin typeface="Book Antiqua" panose="02040602050305030304" pitchFamily="18" charset="0"/>
              </a:rPr>
              <a:t>Produce nonpartisan, unbiased information</a:t>
            </a:r>
            <a:endParaRPr lang="en-US" sz="1600" dirty="0">
              <a:latin typeface="Book Antiqua" panose="02040602050305030304" pitchFamily="18" charset="0"/>
            </a:endParaRPr>
          </a:p>
        </p:txBody>
      </p:sp>
      <p:pic>
        <p:nvPicPr>
          <p:cNvPr id="2050" name="Picture 2" descr="COPHE LOGO 3 Y32MGIcr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564732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When are fiscal notes done?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endParaRPr lang="en-US" sz="5600" dirty="0" smtClean="0"/>
          </a:p>
          <a:p>
            <a:r>
              <a:rPr lang="en-US" sz="2400" dirty="0" smtClean="0">
                <a:latin typeface="Book Antiqua" panose="02040602050305030304" pitchFamily="18" charset="0"/>
              </a:rPr>
              <a:t>When, in either chamber, a bill is:</a:t>
            </a:r>
            <a:endParaRPr lang="en-US" sz="2400" dirty="0">
              <a:latin typeface="Book Antiqua" panose="02040602050305030304" pitchFamily="18" charset="0"/>
            </a:endParaRPr>
          </a:p>
          <a:p>
            <a:pPr lvl="1"/>
            <a:r>
              <a:rPr lang="en-US" sz="2400" dirty="0" smtClean="0">
                <a:latin typeface="Book Antiqua" panose="02040602050305030304" pitchFamily="18" charset="0"/>
              </a:rPr>
              <a:t>Noticed </a:t>
            </a:r>
            <a:r>
              <a:rPr lang="en-US" sz="2400" dirty="0">
                <a:latin typeface="Book Antiqua" panose="02040602050305030304" pitchFamily="18" charset="0"/>
              </a:rPr>
              <a:t>for a committee hearing</a:t>
            </a:r>
          </a:p>
          <a:p>
            <a:pPr lvl="1"/>
            <a:r>
              <a:rPr lang="en-US" sz="2400" dirty="0">
                <a:latin typeface="Book Antiqua" panose="02040602050305030304" pitchFamily="18" charset="0"/>
              </a:rPr>
              <a:t>Reported out of </a:t>
            </a:r>
            <a:r>
              <a:rPr lang="en-US" sz="2400" dirty="0" smtClean="0">
                <a:latin typeface="Book Antiqua" panose="02040602050305030304" pitchFamily="18" charset="0"/>
              </a:rPr>
              <a:t>committee, if amended in committee</a:t>
            </a:r>
            <a:endParaRPr lang="en-US" sz="2400" dirty="0">
              <a:latin typeface="Book Antiqua" panose="02040602050305030304" pitchFamily="18" charset="0"/>
            </a:endParaRPr>
          </a:p>
          <a:p>
            <a:pPr lvl="1"/>
            <a:r>
              <a:rPr lang="en-US" sz="2400" dirty="0">
                <a:latin typeface="Book Antiqua" panose="02040602050305030304" pitchFamily="18" charset="0"/>
              </a:rPr>
              <a:t>Perfected</a:t>
            </a:r>
          </a:p>
          <a:p>
            <a:pPr marL="0" indent="0">
              <a:buNone/>
            </a:pPr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TAFP</a:t>
            </a:r>
          </a:p>
          <a:p>
            <a:pPr lvl="1"/>
            <a:endParaRPr lang="en-US" sz="2400" dirty="0" smtClean="0">
              <a:latin typeface="Book Antiqua" panose="02040602050305030304" pitchFamily="18" charset="0"/>
            </a:endParaRPr>
          </a:p>
          <a:p>
            <a:pPr lvl="1"/>
            <a:endParaRPr lang="en-US" sz="5200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3075" name="Picture 3" descr="COPHE LOGO 3 Y32MGIcr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5" y="5957887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Fiscal notes must state: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 smtClean="0">
                <a:latin typeface="Book Antiqua" panose="02040602050305030304" pitchFamily="18" charset="0"/>
              </a:rPr>
              <a:t>1) the </a:t>
            </a:r>
            <a:r>
              <a:rPr lang="en-US" sz="1600" dirty="0">
                <a:latin typeface="Book Antiqua" panose="02040602050305030304" pitchFamily="18" charset="0"/>
              </a:rPr>
              <a:t>cost of the proposed legislation to the state for the next two fiscal </a:t>
            </a:r>
            <a:r>
              <a:rPr lang="en-US" sz="1600" dirty="0" smtClean="0">
                <a:latin typeface="Book Antiqua" panose="02040602050305030304" pitchFamily="18" charset="0"/>
              </a:rPr>
              <a:t>years, and when fully implemented;</a:t>
            </a:r>
          </a:p>
          <a:p>
            <a:pPr>
              <a:buAutoNum type="arabicParenR"/>
            </a:pPr>
            <a:endParaRPr lang="en-US" sz="16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Book Antiqua" panose="02040602050305030304" pitchFamily="18" charset="0"/>
              </a:rPr>
              <a:t>2</a:t>
            </a:r>
            <a:r>
              <a:rPr lang="en-US" sz="1600" dirty="0">
                <a:latin typeface="Book Antiqua" panose="02040602050305030304" pitchFamily="18" charset="0"/>
              </a:rPr>
              <a:t>) whether the proposal would establish a program or agency which would duplicate an existing program or </a:t>
            </a:r>
            <a:r>
              <a:rPr lang="en-US" sz="1600" dirty="0" smtClean="0">
                <a:latin typeface="Book Antiqua" panose="02040602050305030304" pitchFamily="18" charset="0"/>
              </a:rPr>
              <a:t>agency;</a:t>
            </a:r>
          </a:p>
          <a:p>
            <a:pPr marL="0" indent="0">
              <a:buNone/>
            </a:pPr>
            <a:endParaRPr lang="en-US" sz="1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Book Antiqua" panose="02040602050305030304" pitchFamily="18" charset="0"/>
              </a:rPr>
              <a:t>3</a:t>
            </a:r>
            <a:r>
              <a:rPr lang="en-US" sz="1600" dirty="0">
                <a:latin typeface="Book Antiqua" panose="02040602050305030304" pitchFamily="18" charset="0"/>
              </a:rPr>
              <a:t>) whether the provisions of the proposal were federally mandated</a:t>
            </a:r>
            <a:r>
              <a:rPr lang="en-US" sz="1600" dirty="0" smtClean="0">
                <a:latin typeface="Book Antiqua" panose="02040602050305030304" pitchFamily="18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Book Antiqua" panose="02040602050305030304" pitchFamily="18" charset="0"/>
              </a:rPr>
              <a:t>4</a:t>
            </a:r>
            <a:r>
              <a:rPr lang="en-US" sz="1600" dirty="0">
                <a:latin typeface="Book Antiqua" panose="02040602050305030304" pitchFamily="18" charset="0"/>
              </a:rPr>
              <a:t>) whether the proposal would have significant direct fiscal impact upon any political subdivision of the </a:t>
            </a:r>
            <a:r>
              <a:rPr lang="en-US" sz="1600" dirty="0" smtClean="0">
                <a:latin typeface="Book Antiqua" panose="02040602050305030304" pitchFamily="18" charset="0"/>
              </a:rPr>
              <a:t>state (Hancock);</a:t>
            </a:r>
          </a:p>
          <a:p>
            <a:pPr marL="0" indent="0">
              <a:buNone/>
            </a:pPr>
            <a:endParaRPr lang="en-US" sz="16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Book Antiqua" panose="02040602050305030304" pitchFamily="18" charset="0"/>
              </a:rPr>
              <a:t>5</a:t>
            </a:r>
            <a:r>
              <a:rPr lang="en-US" sz="1600" dirty="0">
                <a:latin typeface="Book Antiqua" panose="02040602050305030304" pitchFamily="18" charset="0"/>
              </a:rPr>
              <a:t>) whether any new physical facilities would be required; </a:t>
            </a:r>
            <a:endParaRPr lang="en-US" sz="16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16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Book Antiqua" panose="02040602050305030304" pitchFamily="18" charset="0"/>
              </a:rPr>
              <a:t>6</a:t>
            </a:r>
            <a:r>
              <a:rPr lang="en-US" sz="1600" dirty="0">
                <a:latin typeface="Book Antiqua" panose="02040602050305030304" pitchFamily="18" charset="0"/>
              </a:rPr>
              <a:t>) whether the proposal would fiscally impact small businesses.</a:t>
            </a:r>
          </a:p>
        </p:txBody>
      </p:sp>
      <p:pic>
        <p:nvPicPr>
          <p:cNvPr id="4098" name="Picture 2" descr="COPHE LOGO 3 Y32MGIcr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958795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COPHE’s odd fit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525963"/>
          </a:xfrm>
        </p:spPr>
        <p:txBody>
          <a:bodyPr>
            <a:normAutofit/>
          </a:bodyPr>
          <a:lstStyle/>
          <a:p>
            <a:endParaRPr lang="en-US" sz="2000" dirty="0" smtClean="0">
              <a:latin typeface="Book Antiqua" panose="02040602050305030304" pitchFamily="18" charset="0"/>
            </a:endParaRPr>
          </a:p>
          <a:p>
            <a:endParaRPr lang="en-US" sz="2000" dirty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We’re not “the state” or state agencies. </a:t>
            </a:r>
            <a:endParaRPr lang="en-US" sz="2400" dirty="0">
              <a:latin typeface="Book Antiqua" panose="02040602050305030304" pitchFamily="18" charset="0"/>
            </a:endParaRPr>
          </a:p>
          <a:p>
            <a:pPr lvl="1"/>
            <a:r>
              <a:rPr lang="en-US" sz="2400" dirty="0" smtClean="0">
                <a:latin typeface="Book Antiqua" panose="02040602050305030304" pitchFamily="18" charset="0"/>
              </a:rPr>
              <a:t>	Where are costs incurred?</a:t>
            </a:r>
            <a:endParaRPr lang="en-US" sz="2400" dirty="0">
              <a:latin typeface="Book Antiqua" panose="02040602050305030304" pitchFamily="18" charset="0"/>
            </a:endParaRPr>
          </a:p>
          <a:p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We’re not political subdivisions. </a:t>
            </a:r>
          </a:p>
          <a:p>
            <a:pPr lvl="1"/>
            <a:r>
              <a:rPr lang="en-US" sz="2400" dirty="0" smtClean="0">
                <a:latin typeface="Book Antiqua" panose="02040602050305030304" pitchFamily="18" charset="0"/>
              </a:rPr>
              <a:t>No Hancock application</a:t>
            </a:r>
          </a:p>
          <a:p>
            <a:endParaRPr lang="en-US" sz="2400" dirty="0" smtClean="0">
              <a:latin typeface="Book Antiqua" panose="02040602050305030304" pitchFamily="18" charset="0"/>
            </a:endParaRPr>
          </a:p>
          <a:p>
            <a:r>
              <a:rPr lang="en-US" sz="2400" dirty="0" smtClean="0">
                <a:latin typeface="Book Antiqua" panose="02040602050305030304" pitchFamily="18" charset="0"/>
              </a:rPr>
              <a:t>We’re not small businesses.</a:t>
            </a:r>
          </a:p>
        </p:txBody>
      </p:sp>
      <p:pic>
        <p:nvPicPr>
          <p:cNvPr id="5122" name="Picture 2" descr="COPHE LOGO 3 Y32MGIcr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612" y="5715000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Book Antiqua" panose="02040602050305030304" pitchFamily="18" charset="0"/>
              </a:rPr>
              <a:t>What can we accomplish with fiscal note responses?</a:t>
            </a:r>
            <a:endParaRPr lang="en-US" sz="3200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Book Antiqua" panose="02040602050305030304" pitchFamily="18" charset="0"/>
              </a:rPr>
              <a:t>Get more eyes on legislation that’s being considered</a:t>
            </a:r>
            <a:r>
              <a:rPr lang="en-US" dirty="0" smtClean="0">
                <a:latin typeface="Book Antiqua" panose="02040602050305030304" pitchFamily="18" charset="0"/>
              </a:rPr>
              <a:t>.</a:t>
            </a:r>
          </a:p>
          <a:p>
            <a:endParaRPr lang="en-US" dirty="0">
              <a:latin typeface="Book Antiqua" panose="02040602050305030304" pitchFamily="18" charset="0"/>
            </a:endParaRPr>
          </a:p>
          <a:p>
            <a:r>
              <a:rPr lang="en-US" dirty="0" smtClean="0">
                <a:latin typeface="Book Antiqua" panose="02040602050305030304" pitchFamily="18" charset="0"/>
              </a:rPr>
              <a:t>Be on record about costs</a:t>
            </a:r>
          </a:p>
          <a:p>
            <a:endParaRPr lang="en-US" dirty="0">
              <a:latin typeface="Book Antiqua" panose="02040602050305030304" pitchFamily="18" charset="0"/>
            </a:endParaRPr>
          </a:p>
          <a:p>
            <a:r>
              <a:rPr lang="en-US" dirty="0" smtClean="0">
                <a:latin typeface="Book Antiqua" panose="02040602050305030304" pitchFamily="18" charset="0"/>
              </a:rPr>
              <a:t>Roadblocks</a:t>
            </a:r>
          </a:p>
          <a:p>
            <a:endParaRPr lang="en-US" dirty="0" smtClean="0">
              <a:latin typeface="Book Antiqua" panose="02040602050305030304" pitchFamily="18" charset="0"/>
            </a:endParaRPr>
          </a:p>
        </p:txBody>
      </p:sp>
      <p:pic>
        <p:nvPicPr>
          <p:cNvPr id="6146" name="Picture 2" descr="COPHE LOGO 3 Y32MGIcr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5835650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Various Forms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19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1900" dirty="0" smtClean="0">
              <a:latin typeface="Book Antiqua" panose="02040602050305030304" pitchFamily="18" charset="0"/>
            </a:endParaRPr>
          </a:p>
          <a:p>
            <a:r>
              <a:rPr lang="en-US" sz="1900" dirty="0" smtClean="0">
                <a:latin typeface="Book Antiqua" panose="02040602050305030304" pitchFamily="18" charset="0"/>
              </a:rPr>
              <a:t>Primary fiscal note worksheet</a:t>
            </a:r>
          </a:p>
          <a:p>
            <a:endParaRPr lang="en-US" sz="19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Book Antiqua" panose="02040602050305030304" pitchFamily="18" charset="0"/>
                <a:hlinkClick r:id="rId2"/>
              </a:rPr>
              <a:t>http://</a:t>
            </a:r>
            <a:r>
              <a:rPr lang="en-US" sz="1900" dirty="0" smtClean="0">
                <a:latin typeface="Book Antiqua" panose="02040602050305030304" pitchFamily="18" charset="0"/>
                <a:hlinkClick r:id="rId2"/>
              </a:rPr>
              <a:t>www.legislativeoversight.mo.gov/LegOvrHomePage.html</a:t>
            </a:r>
            <a:endParaRPr lang="en-US" sz="19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1900" dirty="0" smtClean="0">
              <a:latin typeface="Book Antiqua" panose="02040602050305030304" pitchFamily="18" charset="0"/>
            </a:endParaRPr>
          </a:p>
          <a:p>
            <a:r>
              <a:rPr lang="en-US" sz="1900" dirty="0" smtClean="0">
                <a:latin typeface="Book Antiqua" panose="02040602050305030304" pitchFamily="18" charset="0"/>
              </a:rPr>
              <a:t>Local </a:t>
            </a:r>
            <a:r>
              <a:rPr lang="en-US" sz="1900" dirty="0" smtClean="0">
                <a:latin typeface="Book Antiqua" panose="02040602050305030304" pitchFamily="18" charset="0"/>
              </a:rPr>
              <a:t>impact </a:t>
            </a:r>
            <a:r>
              <a:rPr lang="en-US" sz="1900" dirty="0" smtClean="0">
                <a:latin typeface="Book Antiqua" panose="02040602050305030304" pitchFamily="18" charset="0"/>
              </a:rPr>
              <a:t>worksheet</a:t>
            </a:r>
          </a:p>
          <a:p>
            <a:pPr marL="0" indent="0">
              <a:buNone/>
            </a:pPr>
            <a:endParaRPr lang="en-US" sz="1900" dirty="0" smtClean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sz="1900" dirty="0">
                <a:latin typeface="Book Antiqua" panose="02040602050305030304" pitchFamily="18" charset="0"/>
                <a:hlinkClick r:id="rId3"/>
              </a:rPr>
              <a:t>http://www.moga.mo.gov/InternetDownloads/Local%20Worksheet%202015.pdf</a:t>
            </a:r>
            <a:endParaRPr lang="en-US" sz="1900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endParaRPr lang="en-US" sz="1900" dirty="0" smtClean="0"/>
          </a:p>
          <a:p>
            <a:r>
              <a:rPr lang="en-US" sz="1900" dirty="0" smtClean="0">
                <a:latin typeface="Book Antiqua" panose="02040602050305030304" pitchFamily="18" charset="0"/>
              </a:rPr>
              <a:t>Technical memo</a:t>
            </a:r>
          </a:p>
          <a:p>
            <a:endParaRPr lang="en-US" sz="1900" dirty="0">
              <a:latin typeface="Book Antiqua" panose="02040602050305030304" pitchFamily="18" charset="0"/>
            </a:endParaRPr>
          </a:p>
          <a:p>
            <a:r>
              <a:rPr lang="en-US" sz="1900" dirty="0" smtClean="0">
                <a:latin typeface="Book Antiqua" panose="02040602050305030304" pitchFamily="18" charset="0"/>
              </a:rPr>
              <a:t>Comment memo</a:t>
            </a:r>
          </a:p>
        </p:txBody>
      </p:sp>
      <p:pic>
        <p:nvPicPr>
          <p:cNvPr id="7170" name="Picture 2" descr="COPHE LOGO 3 Y32MGIcro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27700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Our LR Contacts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Book Antiqua" panose="02040602050305030304" pitchFamily="18" charset="0"/>
              </a:rPr>
              <a:t>Director, Mickey Wilson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  <a:hlinkClick r:id="rId2"/>
              </a:rPr>
              <a:t>Mickey.Wilson@lr.mo.gov</a:t>
            </a:r>
            <a:r>
              <a:rPr lang="en-US" dirty="0" smtClean="0">
                <a:latin typeface="Book Antiqua" panose="02040602050305030304" pitchFamily="18" charset="0"/>
              </a:rPr>
              <a:t>  526-8120</a:t>
            </a:r>
          </a:p>
          <a:p>
            <a:pPr marL="0" indent="0">
              <a:buNone/>
            </a:pPr>
            <a:endParaRPr lang="en-US" dirty="0">
              <a:latin typeface="Book Antiqua" panose="0204060205030503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</a:rPr>
              <a:t>Higher Education analyst, </a:t>
            </a:r>
            <a:r>
              <a:rPr lang="en-US" dirty="0" err="1" smtClean="0">
                <a:latin typeface="Book Antiqua" panose="02040602050305030304" pitchFamily="18" charset="0"/>
              </a:rPr>
              <a:t>Jeani</a:t>
            </a:r>
            <a:r>
              <a:rPr lang="en-US" dirty="0" smtClean="0">
                <a:latin typeface="Book Antiqua" panose="02040602050305030304" pitchFamily="18" charset="0"/>
              </a:rPr>
              <a:t> Hancock</a:t>
            </a:r>
          </a:p>
          <a:p>
            <a:pPr marL="0" indent="0">
              <a:buNone/>
            </a:pPr>
            <a:r>
              <a:rPr lang="en-US" dirty="0" smtClean="0">
                <a:latin typeface="Book Antiqua" panose="02040602050305030304" pitchFamily="18" charset="0"/>
                <a:hlinkClick r:id="rId3"/>
              </a:rPr>
              <a:t>Jeani.Hancock@lr.mo.gov</a:t>
            </a:r>
            <a:r>
              <a:rPr lang="en-US" dirty="0" smtClean="0">
                <a:latin typeface="Book Antiqua" panose="02040602050305030304" pitchFamily="18" charset="0"/>
              </a:rPr>
              <a:t>  526-8122</a:t>
            </a:r>
            <a:endParaRPr lang="en-US" dirty="0">
              <a:latin typeface="Book Antiqua" panose="02040602050305030304" pitchFamily="18" charset="0"/>
            </a:endParaRPr>
          </a:p>
        </p:txBody>
      </p:sp>
      <p:pic>
        <p:nvPicPr>
          <p:cNvPr id="4" name="Picture 2" descr="COPHE LOGO 3 Y32MGIcro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27700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63086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9600" dirty="0">
                <a:latin typeface="Book Antiqua" panose="02040602050305030304" pitchFamily="18" charset="0"/>
              </a:rPr>
              <a:t> </a:t>
            </a:r>
            <a:r>
              <a:rPr lang="en-US" sz="9600" dirty="0" smtClean="0">
                <a:latin typeface="Book Antiqua" panose="02040602050305030304" pitchFamily="18" charset="0"/>
              </a:rPr>
              <a:t>           ?</a:t>
            </a:r>
            <a:endParaRPr lang="en-US" sz="9600" dirty="0">
              <a:latin typeface="Book Antiqua" panose="02040602050305030304" pitchFamily="18" charset="0"/>
            </a:endParaRPr>
          </a:p>
        </p:txBody>
      </p:sp>
      <p:pic>
        <p:nvPicPr>
          <p:cNvPr id="4" name="Picture 2" descr="COPHE LOGO 3 Y32MGIcrop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727700"/>
            <a:ext cx="7143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63083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1207</TotalTime>
  <Words>240</Words>
  <Application>Microsoft Office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Book Antiqua</vt:lpstr>
      <vt:lpstr>Calibri</vt:lpstr>
      <vt:lpstr>Office Theme</vt:lpstr>
      <vt:lpstr>Fiscal Note Overview</vt:lpstr>
      <vt:lpstr>Why do they have fiscal notes?</vt:lpstr>
      <vt:lpstr>When are fiscal notes done?</vt:lpstr>
      <vt:lpstr>Fiscal notes must state:</vt:lpstr>
      <vt:lpstr>COPHE’s odd fit</vt:lpstr>
      <vt:lpstr>What can we accomplish with fiscal note responses?</vt:lpstr>
      <vt:lpstr>Various Forms</vt:lpstr>
      <vt:lpstr>Our LR Contacts</vt:lpstr>
      <vt:lpstr>Questions?</vt:lpstr>
    </vt:vector>
  </TitlesOfParts>
  <Company>State of Missouri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Five-Year Cycle Institutional Mission Review</dc:title>
  <dc:creator>Rusty Monhollon</dc:creator>
  <cp:lastModifiedBy>Paul Wagner</cp:lastModifiedBy>
  <cp:revision>97</cp:revision>
  <dcterms:created xsi:type="dcterms:W3CDTF">2014-03-21T14:12:45Z</dcterms:created>
  <dcterms:modified xsi:type="dcterms:W3CDTF">2015-02-02T16:13:00Z</dcterms:modified>
</cp:coreProperties>
</file>